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E37F-9B02-52F1-1B89-72751A3E6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1F98C-FE0A-7F17-5130-02765DFCB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F86C-AC76-8D24-883E-7102741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5938C-D351-3DE3-FF6A-F8F6446F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4115E-D33F-BE56-5FB1-E81CC47B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3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676F-6FF5-20BE-571F-72376A1C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12617-A4EB-7DED-73E0-5B4DDDC6D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5B3B1-0F60-6AA1-5887-A056BE99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5B636-420D-79BA-23AE-C80D3AFA2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6B743-3C60-E097-457A-5CAE26C0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1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68E07-9DFD-2D57-0DA6-4BE9B5693A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830AF-9064-1A5A-8EDE-9BC003D73A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4E26A-690D-257A-9F9E-2316017B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DDF4-1CD9-CCB3-5F3B-F397C00F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AAF45-C657-FD9A-2A93-E99F96F3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16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42BC0-ADC4-F69E-4C64-F4CF3557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D6DE0-0B45-4612-5E32-8251DEBEE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0A841-EC3C-4DD2-7EB9-5D7440F2A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779D7-0510-9439-C17F-9900A9EE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0C9E2-DC88-44DE-0159-E5AC42EA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0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E2936-840E-BEFF-5717-CA1076A3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5BD4E-71F1-C7CF-C945-1D0D742B3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1E55C-E18A-0BCC-1E50-E60D6F41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8BACB-05FE-4256-3C84-04A938F7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4E26B-1160-1419-3A94-4C2A1F5F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1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3D0CB-FB28-751B-91E3-2A6D0EA6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C67E6-167D-484A-5954-A947D2CE6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83E7A-C608-8EA3-59DB-561AA023A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29678-D971-BC57-0798-ED9A4EA1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1267F-3180-1DAA-9D2F-F0683816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1EFF3-FECA-334C-BC22-E5356E98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5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8258-0F5B-1E39-2D0D-31CCDB36F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8748F-EEE9-9AA7-FD5C-10424E54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EBB31-80AD-512F-2C99-F56BDA15A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834622-91D0-92F6-718F-D52BA1E78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7D92E7-9C64-7E41-6613-2ADB300F6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32BCAC-5C00-2240-2CFC-5C01C0F1A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F4914-AE70-49EA-69D4-040D8983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348CBC-440C-A390-6B72-4CD884F6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3F59-46FB-0518-5427-02FA2A2A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B4B28E-00BE-46CF-D20A-94B7018DB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7FC01-A522-98A4-34E1-EA725881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A5E00-51E7-F1CA-069E-6A2FB079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2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05CBE8-75EC-D76D-C2BB-CA1F252D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47AF4A-2043-7FD8-A28B-DD81EA00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A6710-9AB6-C03A-34E4-36D8AAE7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1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4411D-4371-092A-E9C9-B9F4CF9E1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C3098-18CF-200C-5D79-5707CE4EB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EDCFF-C78A-19AE-08B7-7C6169043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92143-B88F-1826-3191-93291C26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BC7FB-7D1D-2461-C451-613A2397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55049-8F1E-9C5A-14B9-F50F9E3C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16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5825E-B999-C4B9-9757-C017B1AFD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31BA54-A6BC-1AD4-3D1D-17D15DB40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A8B22-53BB-C186-20B7-BEB76D56C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98AAB-5531-D95D-F62F-6C4DC89F1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84AC6-0B92-CE05-CAFE-B165718CE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A7093-9B9F-2575-5877-2011B561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6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9AF64-ED2E-AD79-262A-A0921448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20BB2-036C-2593-9E9E-9821092DD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B33B3-0373-C44F-0BE1-CBFAA71AC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71FEEF-F08B-B043-B90F-EB2D1AFF7992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4363F-50CA-4359-746B-3347724C2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1F5F2-EF68-D1F9-5C00-E7C08F420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BD0DD-4C3B-6F45-A24C-D8192246C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lorentinecodex.getty.edu/en/book/2/folio/36r?spTexts=1&amp;nhTexts=1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01C4F-90C5-EE06-678B-8E71448E2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" r="23585" b="1054"/>
          <a:stretch>
            <a:fillRect/>
          </a:stretch>
        </p:blipFill>
        <p:spPr>
          <a:xfrm>
            <a:off x="3399077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0BB96-4CB3-C311-712C-0188E7288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000" i="0">
                <a:solidFill>
                  <a:schemeClr val="bg1"/>
                </a:solidFill>
                <a:effectLst/>
                <a:latin typeface="TimesNewRomanPS-BoldMT"/>
              </a:rPr>
              <a:t>Papel Mágico:</a:t>
            </a:r>
            <a:br>
              <a:rPr lang="en-US" sz="3000" i="0">
                <a:solidFill>
                  <a:schemeClr val="bg1"/>
                </a:solidFill>
                <a:effectLst/>
                <a:latin typeface="TimesNewRomanPS-BoldMT"/>
              </a:rPr>
            </a:br>
            <a:br>
              <a:rPr lang="en-US" sz="3000">
                <a:solidFill>
                  <a:schemeClr val="bg1"/>
                </a:solidFill>
                <a:effectLst/>
                <a:latin typeface="Times New Roman" panose="020F0502020204030204" pitchFamily="34" charset="0"/>
              </a:rPr>
            </a:br>
            <a:r>
              <a:rPr lang="en-US" sz="3000" i="0">
                <a:solidFill>
                  <a:schemeClr val="bg1"/>
                </a:solidFill>
                <a:effectLst/>
                <a:latin typeface="TimesNewRomanPS-BoldMT"/>
              </a:rPr>
              <a:t>A Comparative Analysis of Pre-Hispanic Papel Amate Rituals</a:t>
            </a:r>
            <a:br>
              <a:rPr lang="en-US" sz="3000">
                <a:solidFill>
                  <a:schemeClr val="bg1"/>
                </a:solidFill>
                <a:effectLst/>
                <a:latin typeface="Times New Roman" panose="020F0502020204030204" pitchFamily="34" charset="0"/>
              </a:rPr>
            </a:b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017D4-DE2E-AF7E-0D21-2239C392B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By: Regina Telinski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A6994-1E4C-6106-E53C-A2967F0CBE27}"/>
              </a:ext>
            </a:extLst>
          </p:cNvPr>
          <p:cNvSpPr txBox="1"/>
          <p:nvPr/>
        </p:nvSpPr>
        <p:spPr>
          <a:xfrm>
            <a:off x="9570349" y="6534834"/>
            <a:ext cx="3139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UICTFontTextStyleBody"/>
              </a:rPr>
              <a:t>Ursula | stock.adobe.com</a:t>
            </a:r>
            <a:endParaRPr lang="en-US" dirty="0">
              <a:effectLst/>
              <a:latin typeface=".AppleSystemUIFont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02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4587FD-57C5-0DBB-3313-512D2E7F8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2" r="-4824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430EA-F9BB-0CA0-4B92-66E39C88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Bibliography 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26922D4B-3373-943F-CB40-DF000BE14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8051" y="1976632"/>
            <a:ext cx="4423183" cy="4696692"/>
          </a:xfrm>
        </p:spPr>
        <p:txBody>
          <a:bodyPr>
            <a:noAutofit/>
          </a:bodyPr>
          <a:lstStyle/>
          <a:p>
            <a:pPr marL="342900" lvl="0" indent="-342900" fontAlgn="base">
              <a:buFont typeface="+mj-lt"/>
              <a:buAutoNum type="arabicPeriod"/>
            </a:pP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Sandstrom, Alan R., and Pamela E. Sandstrom. 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</a:t>
            </a:r>
            <a:r>
              <a:rPr lang="en-US" sz="1100" i="1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Papermaking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Paper Cult </a:t>
            </a:r>
            <a:r>
              <a:rPr lang="en-US" sz="11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Figures of Mexico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Norman: University of Oklahoma Press; </a:t>
            </a:r>
            <a:r>
              <a:rPr lang="en-US" sz="11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Eurospan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distributor, </a:t>
            </a:r>
            <a:r>
              <a:rPr lang="en-US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1987.</a:t>
            </a:r>
            <a:r>
              <a:rPr lang="en-US" sz="1100" dirty="0">
                <a:effectLst/>
              </a:rPr>
              <a:t>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100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Joralemon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Peter David. "Ritual Blood-Sacrifice among the Ancient Maya: Part I." In 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Primera Mesa Redonda de </a:t>
            </a:r>
            <a:r>
              <a:rPr lang="en-US" sz="1100" i="1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Palenque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edited by Merle Greene Robertson, 59–75. Pebble Beach, CA: Robert Louis Stevenson School, 1974.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Benz, Bruce F., Lorenza López </a:t>
            </a:r>
            <a:r>
              <a:rPr lang="en-US" sz="1100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Mestas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C., and Jorge Ramos de la Vega. "Organic Offerings, Paper, and Fibers from the </a:t>
            </a:r>
            <a:r>
              <a:rPr lang="en-US" sz="1100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Huitzilapa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Shaft Tomb, Jalisco, Mexico." 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Ancient </a:t>
            </a:r>
            <a:r>
              <a:rPr lang="en-US" sz="11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Mesoamerica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17, no. 2 (2006): 283–296. </a:t>
            </a:r>
            <a:endParaRPr lang="en-US" sz="1100" dirty="0">
              <a:effectLst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-US" sz="1100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Blier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Suzanne Preston. "Ritual." In 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Critical Terms for Art History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edited by Robert S. 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Nelson and Richard </a:t>
            </a:r>
            <a:r>
              <a:rPr lang="en-US" sz="11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Shiff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296–307. 2nd ed. Chicago: University of Chicago Press, 2003. </a:t>
            </a:r>
          </a:p>
          <a:p>
            <a:pPr marL="342900" lvl="0" indent="-342900" fontAlgn="base">
              <a:buFont typeface="+mj-lt"/>
              <a:buAutoNum type="arabicPeriod"/>
            </a:pP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Neumann, Franke J. "Paper: A Sacred Material in Aztec Ritual." 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History of Religions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13, no. 2 (November 1973): 149–159. Published by The University of Chicago Press. </a:t>
            </a:r>
          </a:p>
          <a:p>
            <a:pPr marL="342900" lvl="0" indent="-342900" fontAlgn="base">
              <a:buFont typeface="+mj-lt"/>
              <a:buAutoNum type="arabicPeriod"/>
            </a:pP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Richter, Kim N., and Alicia Maria </a:t>
            </a:r>
            <a:r>
              <a:rPr lang="en-US" sz="1100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Houtrouw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eds. 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 Florentine Codex/</a:t>
            </a:r>
            <a:r>
              <a:rPr lang="en-US" sz="1100" i="1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Códice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Florentino Digital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Spanish translation by Miguel García </a:t>
            </a:r>
            <a:r>
              <a:rPr lang="en-US" sz="1100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Garagarza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"Book 2: The 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Ceremonies," fol. 36r. Getty Research Institute, 2023. </a:t>
            </a:r>
            <a:r>
              <a:rPr lang="en-US" sz="1100" kern="100" dirty="0">
                <a:solidFill>
                  <a:srgbClr val="45778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https://florentinecodex.getty.edu/en/book/2/folio/36r?</a:t>
            </a:r>
            <a:r>
              <a:rPr lang="en-US" sz="1100" kern="100" dirty="0" err="1">
                <a:solidFill>
                  <a:srgbClr val="45778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spTexts</a:t>
            </a:r>
            <a:r>
              <a:rPr lang="en-US" sz="1100" kern="100" dirty="0">
                <a:solidFill>
                  <a:srgbClr val="45778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=1&amp;</a:t>
            </a:r>
            <a:r>
              <a:rPr lang="en-US" sz="1100" kern="100" dirty="0" err="1">
                <a:solidFill>
                  <a:srgbClr val="45778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nhTexts</a:t>
            </a:r>
            <a:r>
              <a:rPr lang="en-US" sz="1100" kern="100" dirty="0">
                <a:solidFill>
                  <a:srgbClr val="45778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=1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.</a:t>
            </a:r>
            <a:r>
              <a:rPr lang="en-US" sz="11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Accessed April 30, 2025.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Stuart, David. "Codices Mayas." </a:t>
            </a:r>
            <a:r>
              <a:rPr lang="en-US" sz="1100" i="1" u="none" strike="noStrike" kern="1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</a:t>
            </a:r>
            <a:r>
              <a:rPr lang="en-US" sz="1100" i="1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México</a:t>
            </a:r>
            <a:r>
              <a:rPr lang="en-US" sz="11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no. 109 (March 2013): 24–35 </a:t>
            </a:r>
          </a:p>
          <a:p>
            <a:pPr marL="342900" lvl="0" indent="-342900" fontAlgn="base">
              <a:buFont typeface="+mj-lt"/>
              <a:buAutoNum type="arabicPeriod"/>
            </a:pPr>
            <a:endParaRPr lang="en-US" sz="11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endParaRPr lang="en-US" sz="11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endParaRPr lang="en-US" sz="11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849782-FDCE-3C0A-8266-087D37496F62}"/>
              </a:ext>
            </a:extLst>
          </p:cNvPr>
          <p:cNvSpPr txBox="1"/>
          <p:nvPr/>
        </p:nvSpPr>
        <p:spPr>
          <a:xfrm>
            <a:off x="73996" y="6488658"/>
            <a:ext cx="616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UICTFontTextStyleBody"/>
              </a:rPr>
              <a:t>Richard Marx | stock.adobe.com </a:t>
            </a:r>
            <a:endParaRPr lang="en-US" dirty="0">
              <a:solidFill>
                <a:schemeClr val="bg1"/>
              </a:solidFill>
              <a:effectLst/>
              <a:latin typeface=".AppleSystemUIFont"/>
            </a:endParaRPr>
          </a:p>
        </p:txBody>
      </p:sp>
    </p:spTree>
    <p:extLst>
      <p:ext uri="{BB962C8B-B14F-4D97-AF65-F5344CB8AC3E}">
        <p14:creationId xmlns:p14="http://schemas.microsoft.com/office/powerpoint/2010/main" val="50523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9390C-B19D-8260-85CB-10007D02F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r="17303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BA4AD-20DD-4D7D-D2DE-EF2C7626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Abstract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8EA03-A336-27F6-46EE-66F375CDFC52}"/>
              </a:ext>
            </a:extLst>
          </p:cNvPr>
          <p:cNvSpPr txBox="1"/>
          <p:nvPr/>
        </p:nvSpPr>
        <p:spPr>
          <a:xfrm>
            <a:off x="7531610" y="1834456"/>
            <a:ext cx="4223191" cy="4365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0" i="0" dirty="0">
                <a:effectLst/>
              </a:rPr>
              <a:t>Papel amate, a traditional bark paper, holds profound ceremonial and artistic value across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various pre-Hispanic cultures in Mesoamerica. This research explores the ritual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uses of papel amate by the Mexica, Maya, and Otomi peoples -three groups with the most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substantial historical records and ethnographic research regarding their use of papel amate. The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Mexica and Maya typically use papel amate mainly for ritual offerings, creating codices, and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painted iconography. The Otomi used papel amate for ritual in a distinctive manner, (which was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later adopted by the Mexica), crafting intricately cut figures from the paper used in shamanic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rituals of healing, ceremonies, and spirit communication.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0" i="0" dirty="0">
                <a:effectLst/>
              </a:rPr>
              <a:t>This research paper acknowledges that additional indigenous cultures in Pre-Hispanic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Mesoamerica created and utilized papel amate in a similar fashion; however, much of the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historical records are lost or have been destroyed due to the devastating effects of colonialism in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the region. For this reason, this research paper focuses on the remaining historical evidence and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records from the Mexica, Mayan, and Otomi peoples. By analyzing ethnographic sources and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historical codices, this paper seeks to deepen understanding of the role papel amate played in</a:t>
            </a:r>
            <a:r>
              <a:rPr lang="en-US" sz="1200" dirty="0"/>
              <a:t> </a:t>
            </a:r>
            <a:r>
              <a:rPr lang="en-US" sz="1200" b="0" i="0" dirty="0">
                <a:effectLst/>
              </a:rPr>
              <a:t>Mexica, Mayan, and Otomi rituals.</a:t>
            </a:r>
            <a:endParaRPr lang="en-US" sz="12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E6B69-2C9C-8BF2-3CC5-209A12640B3E}"/>
              </a:ext>
            </a:extLst>
          </p:cNvPr>
          <p:cNvSpPr txBox="1"/>
          <p:nvPr/>
        </p:nvSpPr>
        <p:spPr>
          <a:xfrm>
            <a:off x="17368" y="6534824"/>
            <a:ext cx="382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UICTFontTextStyleBody"/>
              </a:rPr>
              <a:t>Richard Marx | stock.adobe.com </a:t>
            </a:r>
            <a:endParaRPr lang="en-US" dirty="0">
              <a:effectLst/>
              <a:latin typeface=".AppleSystemUIFont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34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514F-430E-DCB9-B6AB-7141AD23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What is Ritual?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27005E-3480-9656-8540-49B8F79EF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5" r="-1" b="19978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B9122-A65B-DC84-5E99-CB065B0F56DD}"/>
              </a:ext>
            </a:extLst>
          </p:cNvPr>
          <p:cNvSpPr txBox="1"/>
          <p:nvPr/>
        </p:nvSpPr>
        <p:spPr>
          <a:xfrm>
            <a:off x="6417734" y="2614612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0" i="0">
                <a:effectLst/>
              </a:rPr>
              <a:t>Suzanne Preston Blier’s chapter in the book </a:t>
            </a:r>
            <a:r>
              <a:rPr lang="en-US" sz="1500" i="1"/>
              <a:t>Critical Terms for Art History </a:t>
            </a:r>
            <a:r>
              <a:rPr lang="en-US" sz="1500" b="0" i="0">
                <a:effectLst/>
              </a:rPr>
              <a:t>beautifully exemplifies the ever-evolving nature of the ritual:</a:t>
            </a:r>
            <a:r>
              <a:rPr lang="en-US" sz="1500"/>
              <a:t> </a:t>
            </a:r>
            <a:r>
              <a:rPr lang="en-US" sz="1500" b="0" i="1">
                <a:effectLst/>
              </a:rPr>
              <a:t>“like a musical score, a ritual</a:t>
            </a:r>
            <a:r>
              <a:rPr lang="en-US" sz="1500"/>
              <a:t> </a:t>
            </a:r>
            <a:r>
              <a:rPr lang="en-US" sz="1500" b="0" i="1">
                <a:effectLst/>
              </a:rPr>
              <a:t>assumes a new identity each time it is repeated” </a:t>
            </a:r>
            <a:r>
              <a:rPr lang="en-US" sz="1500" b="0" i="0">
                <a:effectLst/>
              </a:rPr>
              <a:t>(Blier 2003, 302).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0" i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0" i="0">
                <a:effectLst/>
              </a:rPr>
              <a:t>There is a meditative quality</a:t>
            </a:r>
            <a:r>
              <a:rPr lang="en-US" sz="1500"/>
              <a:t> </a:t>
            </a:r>
            <a:r>
              <a:rPr lang="en-US" sz="1500" b="0" i="0">
                <a:effectLst/>
              </a:rPr>
              <a:t>to ritual by focusing on the present, creating a unique experience each time the ritual is</a:t>
            </a:r>
            <a:r>
              <a:rPr lang="en-US" sz="1500"/>
              <a:t> </a:t>
            </a:r>
            <a:r>
              <a:rPr lang="en-US" sz="1500" b="0" i="0">
                <a:effectLst/>
              </a:rPr>
              <a:t>performed, regardless if each step is identical to the previous iteration.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0" i="0">
                <a:effectLst/>
              </a:rPr>
              <a:t>Because of ritual’s ever-evolving nature, it can be seen as an infinite expression of humanity’s history and beliefs, and</a:t>
            </a:r>
            <a:r>
              <a:rPr lang="en-US" sz="1500"/>
              <a:t> </a:t>
            </a:r>
            <a:r>
              <a:rPr lang="en-US" sz="1500" b="0" i="0">
                <a:effectLst/>
              </a:rPr>
              <a:t>researchers can learn a lot about a particular culture through their distinct rituals and in the ways</a:t>
            </a:r>
            <a:r>
              <a:rPr lang="en-US" sz="1500"/>
              <a:t> </a:t>
            </a:r>
            <a:r>
              <a:rPr lang="en-US" sz="1500" b="0" i="0">
                <a:effectLst/>
              </a:rPr>
              <a:t>in which they evolve over time.</a:t>
            </a:r>
            <a:endParaRPr lang="en-US" sz="150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BE798-DB87-DC14-A917-160984CFC96C}"/>
              </a:ext>
            </a:extLst>
          </p:cNvPr>
          <p:cNvSpPr txBox="1"/>
          <p:nvPr/>
        </p:nvSpPr>
        <p:spPr>
          <a:xfrm>
            <a:off x="0" y="6534834"/>
            <a:ext cx="427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UICTFontTextStyleBody"/>
              </a:rPr>
              <a:t>Richard Marx | stock.adobe.com </a:t>
            </a:r>
            <a:endParaRPr lang="en-US" dirty="0">
              <a:effectLst/>
              <a:latin typeface=".AppleSystemUIFont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52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F3E03-8B1E-11B6-61F4-956BD3F4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Mexica Amate Rituals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DB717-E1AA-A6A9-8AB6-40C5B3E36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73" y="1904859"/>
            <a:ext cx="5490716" cy="3647710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Utilized papel amate for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Administrative, political, and ritual purposes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Tributes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480,000 sheets of paper were to be given in tribute annually to the state of </a:t>
            </a:r>
            <a:r>
              <a:rPr lang="en-US" sz="1400" dirty="0" err="1">
                <a:solidFill>
                  <a:schemeClr val="bg1"/>
                </a:solidFill>
              </a:rPr>
              <a:t>Tenochtitlan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r>
              <a:rPr lang="en-US" sz="1400" dirty="0">
                <a:solidFill>
                  <a:schemeClr val="bg1"/>
                </a:solidFill>
              </a:rPr>
              <a:t>Festivals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18 festivals annually (one per calendar month)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Used in ceremonial garments</a:t>
            </a:r>
            <a:endParaRPr lang="en-US" sz="1400" i="1" dirty="0">
              <a:solidFill>
                <a:schemeClr val="bg1"/>
              </a:solidFill>
            </a:endParaRP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Used as sacred adornments during human sacrifice rituals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</a:rPr>
              <a:t>The body and blood stained paper would be burned together</a:t>
            </a:r>
          </a:p>
          <a:p>
            <a:r>
              <a:rPr lang="en-US" sz="1400" dirty="0">
                <a:solidFill>
                  <a:schemeClr val="bg1"/>
                </a:solidFill>
              </a:rPr>
              <a:t>Sacred books called </a:t>
            </a:r>
            <a:r>
              <a:rPr lang="en-US" sz="1400" dirty="0" err="1">
                <a:solidFill>
                  <a:schemeClr val="bg1"/>
                </a:solidFill>
              </a:rPr>
              <a:t>Tonalamatl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r>
              <a:rPr lang="en-US" sz="1400" i="1" dirty="0">
                <a:solidFill>
                  <a:schemeClr val="bg1"/>
                </a:solidFill>
              </a:rPr>
              <a:t>(Neumann 1973, 149</a:t>
            </a:r>
            <a:r>
              <a:rPr lang="en-US" sz="1400" i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Mexica culture develops a unique painting style to create papel amate artwork reflecting their culture  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7B6678B-B222-BB3F-2A19-C5F46529F9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97769" y="0"/>
            <a:ext cx="469773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8422A-BB81-DD2E-4F9C-71D41178C9D5}"/>
              </a:ext>
            </a:extLst>
          </p:cNvPr>
          <p:cNvSpPr txBox="1"/>
          <p:nvPr/>
        </p:nvSpPr>
        <p:spPr>
          <a:xfrm>
            <a:off x="4831379" y="182581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57E84EF-D488-C649-5A5E-5053E559B2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8277147"/>
              </p:ext>
            </p:extLst>
          </p:nvPr>
        </p:nvGraphicFramePr>
        <p:xfrm>
          <a:off x="354444" y="6083187"/>
          <a:ext cx="6069577" cy="65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9577">
                  <a:extLst>
                    <a:ext uri="{9D8B030D-6E8A-4147-A177-3AD203B41FA5}">
                      <a16:colId xmlns:a16="http://schemas.microsoft.com/office/drawing/2014/main" val="4064060112"/>
                    </a:ext>
                  </a:extLst>
                </a:gridCol>
              </a:tblGrid>
              <a:tr h="65218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32000"/>
                        </a:lnSpc>
                        <a:spcAft>
                          <a:spcPts val="75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Mexican Amate Paintings. Museum of International Folk Art, Date unknown. https://www.internationalfolkart.org/learn/lesson -plans/</a:t>
                      </a:r>
                      <a:r>
                        <a:rPr lang="en-US" sz="1100" kern="100" dirty="0" err="1">
                          <a:effectLst/>
                        </a:rPr>
                        <a:t>mexican</a:t>
                      </a:r>
                      <a:r>
                        <a:rPr lang="en-US" sz="1100" kern="100" dirty="0">
                          <a:effectLst/>
                        </a:rPr>
                        <a:t> -amate-paintings.html </a:t>
                      </a:r>
                      <a:endParaRPr lang="en-US" sz="11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345" marR="73025" marT="5715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924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95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F3E03-8B1E-11B6-61F4-956BD3F4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Maya Amate Rituals 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13">
            <a:extLst>
              <a:ext uri="{FF2B5EF4-FFF2-40B4-BE49-F238E27FC236}">
                <a16:creationId xmlns:a16="http://schemas.microsoft.com/office/drawing/2014/main" id="{5B575508-6589-B3E0-E7B8-4E5BE758F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Called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Huun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dirty="0">
                <a:solidFill>
                  <a:schemeClr val="bg1"/>
                </a:solidFill>
              </a:rPr>
              <a:t>a glyph meaning “book” and “paper,” within the Maya community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Codices containing glyph writings on history, engineering, astronomy, politics and spirituality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Ritual ribbons that wrap around the head, a symbol of rank (</a:t>
            </a:r>
            <a:r>
              <a:rPr lang="en-US" sz="1800" u="none" strike="noStrike" kern="1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Stuart, David. "Codices Mayas." </a:t>
            </a:r>
            <a:r>
              <a:rPr lang="en-US" sz="1800" i="1" u="none" strike="noStrike" kern="100" dirty="0" err="1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Artes</a:t>
            </a:r>
            <a:r>
              <a:rPr lang="en-US" sz="1800" i="1" u="none" strike="noStrike" kern="1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México</a:t>
            </a:r>
            <a:r>
              <a:rPr lang="en-US" sz="1800" u="none" strike="noStrike" kern="1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no. 109 (March 2013): 24–35))</a:t>
            </a:r>
          </a:p>
          <a:p>
            <a:r>
              <a:rPr lang="en-US" sz="1800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Bloodletting ritual of bleeding onto torn pieces of papel amate that is then offered (usually by burning) to sustain the gods</a:t>
            </a:r>
            <a:endParaRPr lang="en-US" sz="1800" u="none" strike="noStrike" kern="100" dirty="0">
              <a:solidFill>
                <a:schemeClr val="bg1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598CA7-C02C-4093-6984-CF82B715910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15533" y="0"/>
            <a:ext cx="349758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761B74-499F-884E-0A0D-074B7687D72D}"/>
              </a:ext>
            </a:extLst>
          </p:cNvPr>
          <p:cNvSpPr txBox="1"/>
          <p:nvPr/>
        </p:nvSpPr>
        <p:spPr>
          <a:xfrm>
            <a:off x="5183043" y="251315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706F1E4-3861-F7BB-6A18-46ED7B3C0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0162565"/>
              </p:ext>
            </p:extLst>
          </p:nvPr>
        </p:nvGraphicFramePr>
        <p:xfrm>
          <a:off x="10205201" y="5252522"/>
          <a:ext cx="1868276" cy="1489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8276">
                  <a:extLst>
                    <a:ext uri="{9D8B030D-6E8A-4147-A177-3AD203B41FA5}">
                      <a16:colId xmlns:a16="http://schemas.microsoft.com/office/drawing/2014/main" val="2692452749"/>
                    </a:ext>
                  </a:extLst>
                </a:gridCol>
              </a:tblGrid>
              <a:tr h="848360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15000"/>
                        </a:lnSpc>
                        <a:spcAft>
                          <a:spcPts val="765"/>
                        </a:spcAft>
                        <a:buNone/>
                      </a:pP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</a:rPr>
                        <a:t>The Dresden Codex. [Place of Publication Not Identified: Publisher Not Identified, 1250 to 1200] Pdf. </a:t>
                      </a:r>
                      <a:r>
                        <a:rPr lang="en-US" sz="1050" b="0" kern="100" dirty="0">
                          <a:solidFill>
                            <a:schemeClr val="bg1"/>
                          </a:solidFill>
                          <a:effectLst/>
                        </a:rPr>
                        <a:t>https://www.loc.gov/item/2021667917/.</a:t>
                      </a:r>
                      <a:r>
                        <a:rPr lang="en-US" sz="1200" b="0" kern="1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-US" sz="1200" b="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0" marR="73025" marT="5524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34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17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F3E03-8B1E-11B6-61F4-956BD3F4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81" y="4544032"/>
            <a:ext cx="4030953" cy="871495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Otomi Amate Rituals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29C7E9-95E5-8C40-F986-81CF487A1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1" r="23411" b="1"/>
          <a:stretch>
            <a:fillRect/>
          </a:stretch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F63EEC-A487-4084-74E8-9FBF35A30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8" r="24900" b="2"/>
          <a:stretch>
            <a:fillRect/>
          </a:stretch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50D38BD-246B-415B-EADB-ABD491E2A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4" r="17226" b="2"/>
          <a:stretch>
            <a:fillRect/>
          </a:stretch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42432-1F85-B790-6691-91FD8B27D2E2}"/>
              </a:ext>
            </a:extLst>
          </p:cNvPr>
          <p:cNvPicPr>
            <a:picLocks/>
          </p:cNvPicPr>
          <p:nvPr/>
        </p:nvPicPr>
        <p:blipFill>
          <a:blip r:embed="rId5"/>
          <a:srcRect l="7769" t="5960" r="9639" b="7286"/>
          <a:stretch>
            <a:fillRect/>
          </a:stretch>
        </p:blipFill>
        <p:spPr>
          <a:xfrm>
            <a:off x="9378070" y="10495"/>
            <a:ext cx="2615047" cy="3910772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DB717-E1AA-A6A9-8AB6-40C5B3E36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117" y="4327834"/>
            <a:ext cx="7529000" cy="2370391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The role of Shaman is one that bridges the physical and spiritual worlds, called </a:t>
            </a:r>
            <a:r>
              <a:rPr lang="en-US" sz="1400" i="1" dirty="0">
                <a:solidFill>
                  <a:schemeClr val="bg1">
                    <a:alpha val="80000"/>
                  </a:schemeClr>
                </a:solidFill>
              </a:rPr>
              <a:t>pati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 in Otomi, or “person of knowledge”</a:t>
            </a:r>
          </a:p>
          <a:p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Otomi spirituality is pantheistic and papel amate rituals are associated with animism, infusing life force called </a:t>
            </a:r>
            <a:r>
              <a:rPr lang="en-US" sz="1400" i="1" dirty="0">
                <a:solidFill>
                  <a:schemeClr val="bg1">
                    <a:alpha val="80000"/>
                  </a:schemeClr>
                </a:solidFill>
              </a:rPr>
              <a:t>Zaki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 into the paper cut figures they work with</a:t>
            </a:r>
          </a:p>
          <a:p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Papel amate is cut into figures of deities whose </a:t>
            </a:r>
            <a:r>
              <a:rPr lang="en-US" sz="1400" i="1" dirty="0">
                <a:solidFill>
                  <a:schemeClr val="bg1">
                    <a:alpha val="80000"/>
                  </a:schemeClr>
                </a:solidFill>
              </a:rPr>
              <a:t>zaki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(life force) is called into the paper by the shaman, now ready to be used in rituals </a:t>
            </a:r>
          </a:p>
          <a:p>
            <a:r>
              <a:rPr lang="en-US" sz="1400" i="1" dirty="0">
                <a:solidFill>
                  <a:schemeClr val="bg1">
                    <a:alpha val="80000"/>
                  </a:schemeClr>
                </a:solidFill>
              </a:rPr>
              <a:t>Los </a:t>
            </a:r>
            <a:r>
              <a:rPr lang="en-US" sz="1400" i="1" dirty="0" err="1">
                <a:solidFill>
                  <a:schemeClr val="bg1">
                    <a:alpha val="80000"/>
                  </a:schemeClr>
                </a:solidFill>
              </a:rPr>
              <a:t>Costumbres</a:t>
            </a:r>
            <a:r>
              <a:rPr lang="en-US" sz="1400" i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is the name of the vast array of rituals involving paper cut out amate figures </a:t>
            </a:r>
          </a:p>
          <a:p>
            <a:r>
              <a:rPr lang="en-US" sz="1400" dirty="0">
                <a:solidFill>
                  <a:schemeClr val="bg1">
                    <a:alpha val="80000"/>
                  </a:schemeClr>
                </a:solidFill>
              </a:rPr>
              <a:t>Elaborate altars are constructed, rows of papel amate figures line the altar, there are offerings of food and flowers, anointing, and forms of </a:t>
            </a:r>
            <a:r>
              <a:rPr lang="en-US" sz="1400" dirty="0">
                <a:solidFill>
                  <a:schemeClr val="bg2"/>
                </a:solidFill>
              </a:rPr>
              <a:t>prayer </a:t>
            </a:r>
            <a:r>
              <a:rPr lang="en-US" sz="1400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(Sandstrom and Sandstrom 2022, 19)</a:t>
            </a:r>
            <a:r>
              <a:rPr lang="en-US" sz="1400" dirty="0">
                <a:solidFill>
                  <a:schemeClr val="bg2"/>
                </a:solidFill>
                <a:effectLst/>
              </a:rPr>
              <a:t> </a:t>
            </a:r>
            <a:endParaRPr lang="en-US" sz="1400" dirty="0">
              <a:solidFill>
                <a:schemeClr val="bg2"/>
              </a:solidFill>
            </a:endParaRPr>
          </a:p>
          <a:p>
            <a:endParaRPr lang="en-US" sz="14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E746B4-AFDD-C182-B9C3-CFF5AF2E11D6}"/>
              </a:ext>
            </a:extLst>
          </p:cNvPr>
          <p:cNvSpPr txBox="1"/>
          <p:nvPr/>
        </p:nvSpPr>
        <p:spPr>
          <a:xfrm>
            <a:off x="1001044" y="0"/>
            <a:ext cx="2857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1000" u="none" strike="noStrike" kern="1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Figures 1-3: Sandstrom, Alan R., and Pamela E. Sandstrom. </a:t>
            </a:r>
            <a:r>
              <a:rPr lang="en-US" sz="1000" i="1" u="none" strike="noStrike" kern="1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</a:t>
            </a:r>
            <a:r>
              <a:rPr lang="en-US" sz="1000" i="1" u="none" strike="noStrike" kern="100" dirty="0" err="1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Papermaking</a:t>
            </a:r>
            <a:r>
              <a:rPr lang="en-US" sz="1000" i="1" u="none" strike="noStrike" kern="1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Paper Cult </a:t>
            </a:r>
            <a:r>
              <a:rPr lang="en-US" sz="1000" i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Figures of Mexico</a:t>
            </a:r>
            <a:r>
              <a:rPr lang="en-US" sz="1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Norman: University of Oklahoma Press; </a:t>
            </a:r>
            <a:r>
              <a:rPr lang="en-US" sz="10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Eurospan</a:t>
            </a:r>
            <a:r>
              <a:rPr lang="en-US" sz="1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distributor, </a:t>
            </a:r>
            <a:r>
              <a:rPr lang="en-US" sz="1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1987.</a:t>
            </a:r>
            <a:r>
              <a:rPr lang="en-US" sz="1000" dirty="0">
                <a:solidFill>
                  <a:schemeClr val="bg1"/>
                </a:solidFill>
                <a:effectLst/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05DE65-CFF5-BC49-12AC-8176BAA4088F}"/>
              </a:ext>
            </a:extLst>
          </p:cNvPr>
          <p:cNvSpPr txBox="1"/>
          <p:nvPr/>
        </p:nvSpPr>
        <p:spPr>
          <a:xfrm>
            <a:off x="9378070" y="3356319"/>
            <a:ext cx="2615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kern="100" dirty="0">
                <a:solidFill>
                  <a:schemeClr val="tx1"/>
                </a:solidFill>
                <a:effectLst/>
              </a:rPr>
              <a:t>Figure 4: n.d. Mulberry bark, fig bark, overall: 30.1 cm x 20.8 cm. UBC Museum of Anthropology. https://</a:t>
            </a:r>
            <a:r>
              <a:rPr lang="en-US" sz="1000" kern="100" dirty="0" err="1">
                <a:solidFill>
                  <a:schemeClr val="tx1"/>
                </a:solidFill>
                <a:effectLst/>
              </a:rPr>
              <a:t>jstor.org</a:t>
            </a:r>
            <a:r>
              <a:rPr lang="en-US" sz="1000" kern="100" dirty="0">
                <a:solidFill>
                  <a:schemeClr val="tx1"/>
                </a:solidFill>
                <a:effectLst/>
              </a:rPr>
              <a:t>/stable/community.12516913. </a:t>
            </a:r>
            <a:endParaRPr lang="en-US" sz="10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9443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F3E03-8B1E-11B6-61F4-956BD3F4F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Contemporary Papel Amate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EAAF37-B03B-A368-2E15-B0E0BDF2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r="9591" b="-2"/>
          <a:stretch>
            <a:fillRect/>
          </a:stretch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99AAC-BDAD-1D16-FC95-20C39BACD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23386"/>
          <a:stretch>
            <a:fillRect/>
          </a:stretch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D3B1CA-F331-473C-144F-961798B868A4}"/>
              </a:ext>
            </a:extLst>
          </p:cNvPr>
          <p:cNvPicPr>
            <a:picLocks/>
          </p:cNvPicPr>
          <p:nvPr/>
        </p:nvPicPr>
        <p:blipFill>
          <a:blip r:embed="rId4"/>
          <a:srcRect l="11425" r="-3" b="-3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F166BA4-78ED-5102-9B82-BE8CB2435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412824"/>
            <a:ext cx="6125834" cy="2336019"/>
          </a:xfrm>
        </p:spPr>
        <p:txBody>
          <a:bodyPr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The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 mulberry plant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(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in addition to other natural fibers) becomes a common material utilized in papel amate production i</a:t>
            </a:r>
            <a:r>
              <a:rPr lang="en-US" sz="1200" b="0" i="0" dirty="0">
                <a:solidFill>
                  <a:schemeClr val="bg1"/>
                </a:solidFill>
                <a:latin typeface="Helvetica" pitchFamily="2" charset="0"/>
              </a:rPr>
              <a:t>n order to not over harvest the wild fig tree plant population. </a:t>
            </a:r>
          </a:p>
          <a:p>
            <a:r>
              <a:rPr lang="en-US" sz="1200" dirty="0">
                <a:solidFill>
                  <a:schemeClr val="bg1"/>
                </a:solidFill>
                <a:effectLst/>
                <a:latin typeface="Helvetica" pitchFamily="2" charset="0"/>
              </a:rPr>
              <a:t>Commercialized papel amate sometimes looses the essence of what it is when detached from its ritual purposes.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Papel Amate is a source of income for skilled indigenous craftspeople across Mexico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Otomi Shamans continue to practice with papel amate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Mexica culture creates beautiful painted papel amate 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Our oldest surviving Mayan codices are created with papel amate </a:t>
            </a:r>
          </a:p>
          <a:p>
            <a:endParaRPr lang="en-US" sz="120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27851E-B0F9-84C3-E694-FC11892683DB}"/>
              </a:ext>
            </a:extLst>
          </p:cNvPr>
          <p:cNvSpPr txBox="1"/>
          <p:nvPr/>
        </p:nvSpPr>
        <p:spPr>
          <a:xfrm>
            <a:off x="5178451" y="25177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BFC3AE-98E0-A7A5-F3E4-700D62427EEC}"/>
              </a:ext>
            </a:extLst>
          </p:cNvPr>
          <p:cNvSpPr txBox="1"/>
          <p:nvPr/>
        </p:nvSpPr>
        <p:spPr>
          <a:xfrm>
            <a:off x="5178451" y="25177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504CF1-BE78-68E5-FA2D-A999783E52E9}"/>
              </a:ext>
            </a:extLst>
          </p:cNvPr>
          <p:cNvSpPr txBox="1"/>
          <p:nvPr/>
        </p:nvSpPr>
        <p:spPr>
          <a:xfrm>
            <a:off x="5178451" y="25177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B69D9-5386-E7E7-1C31-20667555EF2B}"/>
              </a:ext>
            </a:extLst>
          </p:cNvPr>
          <p:cNvSpPr txBox="1"/>
          <p:nvPr/>
        </p:nvSpPr>
        <p:spPr>
          <a:xfrm>
            <a:off x="0" y="3655656"/>
            <a:ext cx="7512189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07000"/>
              </a:lnSpc>
              <a:spcAft>
                <a:spcPts val="80"/>
              </a:spcAft>
              <a:buNone/>
            </a:pPr>
            <a:r>
              <a:rPr lang="en-US" sz="1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Contemporary Papel Amate,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Photography: Rocio Telinski, 12/03/2024  </a:t>
            </a:r>
          </a:p>
        </p:txBody>
      </p:sp>
    </p:spTree>
    <p:extLst>
      <p:ext uri="{BB962C8B-B14F-4D97-AF65-F5344CB8AC3E}">
        <p14:creationId xmlns:p14="http://schemas.microsoft.com/office/powerpoint/2010/main" val="2082944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F089A39-D2CE-BE64-F7F5-156C182D7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24" y="-154641"/>
            <a:ext cx="2535494" cy="3391964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2AB11B05-5E59-5B88-D8DB-0E975DEA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7" y="0"/>
            <a:ext cx="6927273" cy="68765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1A007-AB1C-6659-6B23-8724DE9D4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22" y="353003"/>
            <a:ext cx="5284507" cy="2972535"/>
          </a:xfrm>
          <a:prstGeom prst="rect">
            <a:avLst/>
          </a:prstGeom>
        </p:spPr>
      </p:pic>
      <p:pic>
        <p:nvPicPr>
          <p:cNvPr id="6" name="trim.8806433E-1354-4E5F-94C8-D73954817879.MOV">
            <a:hlinkClick r:id="" action="ppaction://media"/>
            <a:extLst>
              <a:ext uri="{FF2B5EF4-FFF2-40B4-BE49-F238E27FC236}">
                <a16:creationId xmlns:a16="http://schemas.microsoft.com/office/drawing/2014/main" id="{F2F55369-0F96-616B-296E-847A08592F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7119" y="3565257"/>
            <a:ext cx="5284510" cy="2972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945B4-2729-82A2-637D-14853E2E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450" y="871146"/>
            <a:ext cx="2733549" cy="1365070"/>
          </a:xfrm>
        </p:spPr>
        <p:txBody>
          <a:bodyPr anchor="t">
            <a:normAutofit fontScale="90000"/>
          </a:bodyPr>
          <a:lstStyle/>
          <a:p>
            <a:r>
              <a:rPr lang="en-US" sz="3200">
                <a:solidFill>
                  <a:schemeClr val="bg1"/>
                </a:solidFill>
              </a:rPr>
              <a:t>My Personal Papel Amate Ritual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1CEA-999D-8FF1-B62F-7C8E86354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700" y="2605564"/>
            <a:ext cx="2733549" cy="359120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Creating papel amate connects me to nature, craft, and my Mexican heritage 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act of making papel amate is deeply meditative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Art honoring my favorite Otomi legend of the sun god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EC3FD9-63E1-9CFE-5188-E6CE236BE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802" y="3237323"/>
            <a:ext cx="2773072" cy="369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0B5BE-C5C1-F872-7318-FE3C5C27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F49F2-1B95-4DBF-FC6D-2FB0C495F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951" y="4216344"/>
            <a:ext cx="2895600" cy="12896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Any Questions?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83496-7F11-010F-616F-54A98DC92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12525"/>
          <a:stretch>
            <a:fillRect/>
          </a:stretch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5119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Papel Mágico:  A Comparative Analysis of Pre-Hispanic Papel Amate Rituals </vt:lpstr>
      <vt:lpstr>Abstract</vt:lpstr>
      <vt:lpstr>What is Ritual? </vt:lpstr>
      <vt:lpstr>Mexica Amate Rituals </vt:lpstr>
      <vt:lpstr>Maya Amate Rituals </vt:lpstr>
      <vt:lpstr>Otomi Amate Rituals </vt:lpstr>
      <vt:lpstr>Contemporary Papel Amate  </vt:lpstr>
      <vt:lpstr>My Personal Papel Amate Ritual</vt:lpstr>
      <vt:lpstr>Thank you!</vt:lpstr>
      <vt:lpstr>Bibliography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Papel Mágico:  A Comparative Analysis of Pre-Hispanic Papel Amate Rituals </dc:title>
  <dc:creator>Telinski, Regina</dc:creator>
  <cp:lastModifiedBy>Telinski, Regina</cp:lastModifiedBy>
  <cp:revision>7</cp:revision>
  <dcterms:created xsi:type="dcterms:W3CDTF">2025-05-14T02:23:38Z</dcterms:created>
  <dcterms:modified xsi:type="dcterms:W3CDTF">2025-10-16T15:32:14Z</dcterms:modified>
</cp:coreProperties>
</file>